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58" r:id="rId4"/>
    <p:sldId id="278" r:id="rId5"/>
    <p:sldId id="279" r:id="rId6"/>
    <p:sldId id="259" r:id="rId7"/>
    <p:sldId id="280" r:id="rId8"/>
    <p:sldId id="260" r:id="rId9"/>
    <p:sldId id="261" r:id="rId10"/>
    <p:sldId id="262" r:id="rId11"/>
    <p:sldId id="281" r:id="rId12"/>
    <p:sldId id="263" r:id="rId13"/>
    <p:sldId id="273" r:id="rId14"/>
    <p:sldId id="265" r:id="rId15"/>
    <p:sldId id="268" r:id="rId16"/>
    <p:sldId id="269" r:id="rId17"/>
    <p:sldId id="271" r:id="rId18"/>
    <p:sldId id="272" r:id="rId19"/>
    <p:sldId id="276" r:id="rId20"/>
    <p:sldId id="277" r:id="rId21"/>
    <p:sldId id="274"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10"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97669B-6497-482E-A485-FEEF4C76BEC4}" type="datetimeFigureOut">
              <a:rPr lang="en-AU" smtClean="0"/>
              <a:t>1/04/2019</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E2F46A-60F2-4B1C-8364-CA7A78F974B0}" type="slidenum">
              <a:rPr lang="en-AU" smtClean="0"/>
              <a:t>‹#›</a:t>
            </a:fld>
            <a:endParaRPr lang="en-AU"/>
          </a:p>
        </p:txBody>
      </p:sp>
    </p:spTree>
    <p:extLst>
      <p:ext uri="{BB962C8B-B14F-4D97-AF65-F5344CB8AC3E}">
        <p14:creationId xmlns:p14="http://schemas.microsoft.com/office/powerpoint/2010/main" val="18568431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u="sng" kern="1200" dirty="0" smtClean="0">
                <a:solidFill>
                  <a:schemeClr val="tx1"/>
                </a:solidFill>
                <a:effectLst/>
                <a:latin typeface="+mn-lt"/>
                <a:ea typeface="+mn-ea"/>
                <a:cs typeface="+mn-cs"/>
              </a:rPr>
              <a:t>http://taungurung.com.au/wp/wp-content/uploads/2016/06/country-aiatsis-map.jpg </a:t>
            </a:r>
            <a:endParaRPr lang="en-AU" dirty="0"/>
          </a:p>
        </p:txBody>
      </p:sp>
      <p:sp>
        <p:nvSpPr>
          <p:cNvPr id="4" name="Slide Number Placeholder 3"/>
          <p:cNvSpPr>
            <a:spLocks noGrp="1"/>
          </p:cNvSpPr>
          <p:nvPr>
            <p:ph type="sldNum" sz="quarter" idx="10"/>
          </p:nvPr>
        </p:nvSpPr>
        <p:spPr/>
        <p:txBody>
          <a:bodyPr/>
          <a:lstStyle/>
          <a:p>
            <a:fld id="{71E2F46A-60F2-4B1C-8364-CA7A78F974B0}" type="slidenum">
              <a:rPr lang="en-AU" smtClean="0"/>
              <a:t>1</a:t>
            </a:fld>
            <a:endParaRPr lang="en-AU"/>
          </a:p>
        </p:txBody>
      </p:sp>
    </p:spTree>
    <p:extLst>
      <p:ext uri="{BB962C8B-B14F-4D97-AF65-F5344CB8AC3E}">
        <p14:creationId xmlns:p14="http://schemas.microsoft.com/office/powerpoint/2010/main" val="9517825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u="sng" kern="1200" dirty="0" smtClean="0">
                <a:solidFill>
                  <a:schemeClr val="tx1"/>
                </a:solidFill>
                <a:effectLst/>
                <a:latin typeface="+mn-lt"/>
                <a:ea typeface="+mn-ea"/>
                <a:cs typeface="+mn-cs"/>
              </a:rPr>
              <a:t>http://taungurung.com.au/wp/wp-content/uploads/2016/06/country-aiatsis-map.jpg </a:t>
            </a:r>
            <a:endParaRPr lang="en-AU" dirty="0"/>
          </a:p>
        </p:txBody>
      </p:sp>
      <p:sp>
        <p:nvSpPr>
          <p:cNvPr id="4" name="Slide Number Placeholder 3"/>
          <p:cNvSpPr>
            <a:spLocks noGrp="1"/>
          </p:cNvSpPr>
          <p:nvPr>
            <p:ph type="sldNum" sz="quarter" idx="10"/>
          </p:nvPr>
        </p:nvSpPr>
        <p:spPr/>
        <p:txBody>
          <a:bodyPr/>
          <a:lstStyle/>
          <a:p>
            <a:fld id="{71E2F46A-60F2-4B1C-8364-CA7A78F974B0}" type="slidenum">
              <a:rPr lang="en-AU" smtClean="0"/>
              <a:t>2</a:t>
            </a:fld>
            <a:endParaRPr lang="en-AU"/>
          </a:p>
        </p:txBody>
      </p:sp>
    </p:spTree>
    <p:extLst>
      <p:ext uri="{BB962C8B-B14F-4D97-AF65-F5344CB8AC3E}">
        <p14:creationId xmlns:p14="http://schemas.microsoft.com/office/powerpoint/2010/main" val="6127913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60BCB1D8-DBA0-495A-80C2-28F429F5B5B8}" type="datetimeFigureOut">
              <a:rPr lang="en-AU" smtClean="0"/>
              <a:t>1/04/2019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17A00BC-4EB6-472A-890F-D632A78174D2}" type="slidenum">
              <a:rPr lang="en-AU" smtClean="0"/>
              <a:t>‹#›</a:t>
            </a:fld>
            <a:endParaRPr lang="en-AU"/>
          </a:p>
        </p:txBody>
      </p:sp>
    </p:spTree>
    <p:extLst>
      <p:ext uri="{BB962C8B-B14F-4D97-AF65-F5344CB8AC3E}">
        <p14:creationId xmlns:p14="http://schemas.microsoft.com/office/powerpoint/2010/main" val="37902185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60BCB1D8-DBA0-495A-80C2-28F429F5B5B8}" type="datetimeFigureOut">
              <a:rPr lang="en-AU" smtClean="0"/>
              <a:t>1/04/2019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17A00BC-4EB6-472A-890F-D632A78174D2}" type="slidenum">
              <a:rPr lang="en-AU" smtClean="0"/>
              <a:t>‹#›</a:t>
            </a:fld>
            <a:endParaRPr lang="en-AU"/>
          </a:p>
        </p:txBody>
      </p:sp>
    </p:spTree>
    <p:extLst>
      <p:ext uri="{BB962C8B-B14F-4D97-AF65-F5344CB8AC3E}">
        <p14:creationId xmlns:p14="http://schemas.microsoft.com/office/powerpoint/2010/main" val="1100951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60BCB1D8-DBA0-495A-80C2-28F429F5B5B8}" type="datetimeFigureOut">
              <a:rPr lang="en-AU" smtClean="0"/>
              <a:t>1/04/2019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17A00BC-4EB6-472A-890F-D632A78174D2}" type="slidenum">
              <a:rPr lang="en-AU" smtClean="0"/>
              <a:t>‹#›</a:t>
            </a:fld>
            <a:endParaRPr lang="en-AU"/>
          </a:p>
        </p:txBody>
      </p:sp>
    </p:spTree>
    <p:extLst>
      <p:ext uri="{BB962C8B-B14F-4D97-AF65-F5344CB8AC3E}">
        <p14:creationId xmlns:p14="http://schemas.microsoft.com/office/powerpoint/2010/main" val="1818349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60BCB1D8-DBA0-495A-80C2-28F429F5B5B8}" type="datetimeFigureOut">
              <a:rPr lang="en-AU" smtClean="0"/>
              <a:t>1/04/2019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17A00BC-4EB6-472A-890F-D632A78174D2}" type="slidenum">
              <a:rPr lang="en-AU" smtClean="0"/>
              <a:t>‹#›</a:t>
            </a:fld>
            <a:endParaRPr lang="en-AU"/>
          </a:p>
        </p:txBody>
      </p:sp>
    </p:spTree>
    <p:extLst>
      <p:ext uri="{BB962C8B-B14F-4D97-AF65-F5344CB8AC3E}">
        <p14:creationId xmlns:p14="http://schemas.microsoft.com/office/powerpoint/2010/main" val="1863139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BCB1D8-DBA0-495A-80C2-28F429F5B5B8}" type="datetimeFigureOut">
              <a:rPr lang="en-AU" smtClean="0"/>
              <a:t>1/04/2019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17A00BC-4EB6-472A-890F-D632A78174D2}" type="slidenum">
              <a:rPr lang="en-AU" smtClean="0"/>
              <a:t>‹#›</a:t>
            </a:fld>
            <a:endParaRPr lang="en-AU"/>
          </a:p>
        </p:txBody>
      </p:sp>
    </p:spTree>
    <p:extLst>
      <p:ext uri="{BB962C8B-B14F-4D97-AF65-F5344CB8AC3E}">
        <p14:creationId xmlns:p14="http://schemas.microsoft.com/office/powerpoint/2010/main" val="3281390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60BCB1D8-DBA0-495A-80C2-28F429F5B5B8}" type="datetimeFigureOut">
              <a:rPr lang="en-AU" smtClean="0"/>
              <a:t>1/04/2019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417A00BC-4EB6-472A-890F-D632A78174D2}" type="slidenum">
              <a:rPr lang="en-AU" smtClean="0"/>
              <a:t>‹#›</a:t>
            </a:fld>
            <a:endParaRPr lang="en-AU"/>
          </a:p>
        </p:txBody>
      </p:sp>
    </p:spTree>
    <p:extLst>
      <p:ext uri="{BB962C8B-B14F-4D97-AF65-F5344CB8AC3E}">
        <p14:creationId xmlns:p14="http://schemas.microsoft.com/office/powerpoint/2010/main" val="1625865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60BCB1D8-DBA0-495A-80C2-28F429F5B5B8}" type="datetimeFigureOut">
              <a:rPr lang="en-AU" smtClean="0"/>
              <a:t>1/04/2019</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417A00BC-4EB6-472A-890F-D632A78174D2}" type="slidenum">
              <a:rPr lang="en-AU" smtClean="0"/>
              <a:t>‹#›</a:t>
            </a:fld>
            <a:endParaRPr lang="en-AU"/>
          </a:p>
        </p:txBody>
      </p:sp>
    </p:spTree>
    <p:extLst>
      <p:ext uri="{BB962C8B-B14F-4D97-AF65-F5344CB8AC3E}">
        <p14:creationId xmlns:p14="http://schemas.microsoft.com/office/powerpoint/2010/main" val="1410098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60BCB1D8-DBA0-495A-80C2-28F429F5B5B8}" type="datetimeFigureOut">
              <a:rPr lang="en-AU" smtClean="0"/>
              <a:t>1/04/2019</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417A00BC-4EB6-472A-890F-D632A78174D2}" type="slidenum">
              <a:rPr lang="en-AU" smtClean="0"/>
              <a:t>‹#›</a:t>
            </a:fld>
            <a:endParaRPr lang="en-AU"/>
          </a:p>
        </p:txBody>
      </p:sp>
    </p:spTree>
    <p:extLst>
      <p:ext uri="{BB962C8B-B14F-4D97-AF65-F5344CB8AC3E}">
        <p14:creationId xmlns:p14="http://schemas.microsoft.com/office/powerpoint/2010/main" val="10250901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BCB1D8-DBA0-495A-80C2-28F429F5B5B8}" type="datetimeFigureOut">
              <a:rPr lang="en-AU" smtClean="0"/>
              <a:t>1/04/2019</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417A00BC-4EB6-472A-890F-D632A78174D2}" type="slidenum">
              <a:rPr lang="en-AU" smtClean="0"/>
              <a:t>‹#›</a:t>
            </a:fld>
            <a:endParaRPr lang="en-AU"/>
          </a:p>
        </p:txBody>
      </p:sp>
    </p:spTree>
    <p:extLst>
      <p:ext uri="{BB962C8B-B14F-4D97-AF65-F5344CB8AC3E}">
        <p14:creationId xmlns:p14="http://schemas.microsoft.com/office/powerpoint/2010/main" val="9569262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BCB1D8-DBA0-495A-80C2-28F429F5B5B8}" type="datetimeFigureOut">
              <a:rPr lang="en-AU" smtClean="0"/>
              <a:t>1/04/2019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417A00BC-4EB6-472A-890F-D632A78174D2}" type="slidenum">
              <a:rPr lang="en-AU" smtClean="0"/>
              <a:t>‹#›</a:t>
            </a:fld>
            <a:endParaRPr lang="en-AU"/>
          </a:p>
        </p:txBody>
      </p:sp>
    </p:spTree>
    <p:extLst>
      <p:ext uri="{BB962C8B-B14F-4D97-AF65-F5344CB8AC3E}">
        <p14:creationId xmlns:p14="http://schemas.microsoft.com/office/powerpoint/2010/main" val="77958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BCB1D8-DBA0-495A-80C2-28F429F5B5B8}" type="datetimeFigureOut">
              <a:rPr lang="en-AU" smtClean="0"/>
              <a:t>1/04/2019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417A00BC-4EB6-472A-890F-D632A78174D2}" type="slidenum">
              <a:rPr lang="en-AU" smtClean="0"/>
              <a:t>‹#›</a:t>
            </a:fld>
            <a:endParaRPr lang="en-AU"/>
          </a:p>
        </p:txBody>
      </p:sp>
    </p:spTree>
    <p:extLst>
      <p:ext uri="{BB962C8B-B14F-4D97-AF65-F5344CB8AC3E}">
        <p14:creationId xmlns:p14="http://schemas.microsoft.com/office/powerpoint/2010/main" val="317027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BCB1D8-DBA0-495A-80C2-28F429F5B5B8}" type="datetimeFigureOut">
              <a:rPr lang="en-AU" smtClean="0"/>
              <a:t>1/04/2019</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7A00BC-4EB6-472A-890F-D632A78174D2}" type="slidenum">
              <a:rPr lang="en-AU" smtClean="0"/>
              <a:t>‹#›</a:t>
            </a:fld>
            <a:endParaRPr lang="en-AU"/>
          </a:p>
        </p:txBody>
      </p:sp>
    </p:spTree>
    <p:extLst>
      <p:ext uri="{BB962C8B-B14F-4D97-AF65-F5344CB8AC3E}">
        <p14:creationId xmlns:p14="http://schemas.microsoft.com/office/powerpoint/2010/main" val="13973493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digital.collections.slsa.sa.gov.au/nodes/view/2749" TargetMode="External"/><Relationship Id="rId2" Type="http://schemas.openxmlformats.org/officeDocument/2006/relationships/image" Target="../media/image17.jpg"/><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smtClean="0"/>
              <a:t>Aboriginal history of SA since 1800</a:t>
            </a:r>
            <a:endParaRPr lang="en-AU" dirty="0"/>
          </a:p>
        </p:txBody>
      </p:sp>
      <p:sp>
        <p:nvSpPr>
          <p:cNvPr id="3" name="Subtitle 2"/>
          <p:cNvSpPr>
            <a:spLocks noGrp="1"/>
          </p:cNvSpPr>
          <p:nvPr>
            <p:ph type="subTitle" idx="1"/>
          </p:nvPr>
        </p:nvSpPr>
        <p:spPr/>
        <p:txBody>
          <a:bodyPr/>
          <a:lstStyle/>
          <a:p>
            <a:endParaRPr lang="en-AU" dirty="0"/>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5294" y="0"/>
            <a:ext cx="8453411" cy="6858000"/>
          </a:xfrm>
          <a:prstGeom prst="rect">
            <a:avLst/>
          </a:prstGeom>
          <a:solidFill>
            <a:schemeClr val="tx2">
              <a:lumMod val="40000"/>
              <a:lumOff val="60000"/>
            </a:schemeClr>
          </a:solidFill>
        </p:spPr>
      </p:pic>
      <p:sp>
        <p:nvSpPr>
          <p:cNvPr id="5" name="Title 1"/>
          <p:cNvSpPr txBox="1">
            <a:spLocks/>
          </p:cNvSpPr>
          <p:nvPr/>
        </p:nvSpPr>
        <p:spPr>
          <a:xfrm>
            <a:off x="271486" y="5301208"/>
            <a:ext cx="5029944" cy="1152128"/>
          </a:xfrm>
          <a:prstGeom prst="rect">
            <a:avLst/>
          </a:prstGeom>
          <a:solidFill>
            <a:schemeClr val="tx2">
              <a:lumMod val="40000"/>
              <a:lumOff val="60000"/>
            </a:schemeClr>
          </a:solidFill>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dirty="0" smtClean="0"/>
              <a:t>Aboriginal history in SA since 1800</a:t>
            </a:r>
            <a:endParaRPr lang="en-AU" dirty="0"/>
          </a:p>
        </p:txBody>
      </p:sp>
    </p:spTree>
    <p:extLst>
      <p:ext uri="{BB962C8B-B14F-4D97-AF65-F5344CB8AC3E}">
        <p14:creationId xmlns:p14="http://schemas.microsoft.com/office/powerpoint/2010/main" val="41257968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Train line </a:t>
            </a:r>
            <a:r>
              <a:rPr lang="en-AU" dirty="0" err="1" smtClean="0"/>
              <a:t>Pt</a:t>
            </a:r>
            <a:r>
              <a:rPr lang="en-AU" dirty="0" smtClean="0"/>
              <a:t> Augusta to Marree</a:t>
            </a:r>
            <a:endParaRPr lang="en-AU" dirty="0"/>
          </a:p>
        </p:txBody>
      </p:sp>
      <p:sp>
        <p:nvSpPr>
          <p:cNvPr id="3" name="Content Placeholder 2"/>
          <p:cNvSpPr>
            <a:spLocks noGrp="1"/>
          </p:cNvSpPr>
          <p:nvPr>
            <p:ph idx="1"/>
          </p:nvPr>
        </p:nvSpPr>
        <p:spPr/>
        <p:txBody>
          <a:bodyPr/>
          <a:lstStyle/>
          <a:p>
            <a:endParaRPr lang="en-AU" dirty="0"/>
          </a:p>
        </p:txBody>
      </p:sp>
      <p:pic>
        <p:nvPicPr>
          <p:cNvPr id="4" name="Content Placeholder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547664" y="1124744"/>
            <a:ext cx="5741368" cy="5455001"/>
          </a:xfrm>
          <a:prstGeom prst="rect">
            <a:avLst/>
          </a:prstGeom>
        </p:spPr>
      </p:pic>
      <p:sp>
        <p:nvSpPr>
          <p:cNvPr id="8" name="Left-Up Arrow 7"/>
          <p:cNvSpPr/>
          <p:nvPr/>
        </p:nvSpPr>
        <p:spPr>
          <a:xfrm>
            <a:off x="4592177" y="1700808"/>
            <a:ext cx="360040" cy="1944216"/>
          </a:xfrm>
          <a:prstGeom prst="lef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40923013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466728" cy="1143000"/>
          </a:xfrm>
        </p:spPr>
        <p:txBody>
          <a:bodyPr>
            <a:normAutofit fontScale="90000"/>
          </a:bodyPr>
          <a:lstStyle/>
          <a:p>
            <a:r>
              <a:rPr lang="en-AU" dirty="0" smtClean="0"/>
              <a:t>South Australia 1890</a:t>
            </a:r>
            <a:endParaRPr lang="en-AU" dirty="0"/>
          </a:p>
        </p:txBody>
      </p:sp>
      <p:pic>
        <p:nvPicPr>
          <p:cNvPr id="2050" name="Picture 2" descr="http://www.southernflinders-midnorth.com.au/images/maps/province1890.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139952" y="260648"/>
            <a:ext cx="4524698" cy="612191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27585" y="1988840"/>
            <a:ext cx="2808312" cy="2308324"/>
          </a:xfrm>
          <a:prstGeom prst="rect">
            <a:avLst/>
          </a:prstGeom>
          <a:noFill/>
        </p:spPr>
        <p:txBody>
          <a:bodyPr wrap="square" rtlCol="0">
            <a:spAutoFit/>
          </a:bodyPr>
          <a:lstStyle/>
          <a:p>
            <a:r>
              <a:rPr lang="en-AU" sz="2400" dirty="0" smtClean="0"/>
              <a:t>Green is Pastoral Leasehold</a:t>
            </a:r>
          </a:p>
          <a:p>
            <a:endParaRPr lang="en-AU" sz="2400" dirty="0"/>
          </a:p>
          <a:p>
            <a:r>
              <a:rPr lang="en-AU" sz="2400" dirty="0" smtClean="0"/>
              <a:t>Orange is Freehold land</a:t>
            </a:r>
          </a:p>
          <a:p>
            <a:endParaRPr lang="en-AU" sz="2400" dirty="0"/>
          </a:p>
        </p:txBody>
      </p:sp>
    </p:spTree>
    <p:extLst>
      <p:ext uri="{BB962C8B-B14F-4D97-AF65-F5344CB8AC3E}">
        <p14:creationId xmlns:p14="http://schemas.microsoft.com/office/powerpoint/2010/main" val="6137699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err="1" smtClean="0"/>
              <a:t>Trainline</a:t>
            </a:r>
            <a:r>
              <a:rPr lang="en-AU" dirty="0" smtClean="0"/>
              <a:t> through Ooldea to WA</a:t>
            </a:r>
            <a:endParaRPr lang="en-AU" dirty="0"/>
          </a:p>
        </p:txBody>
      </p:sp>
      <p:pic>
        <p:nvPicPr>
          <p:cNvPr id="6" name="Content Placeholder 5"/>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1619672" y="1487054"/>
            <a:ext cx="5730452" cy="5277041"/>
          </a:xfrm>
        </p:spPr>
      </p:pic>
      <p:sp>
        <p:nvSpPr>
          <p:cNvPr id="7" name="Oval 6"/>
          <p:cNvSpPr/>
          <p:nvPr/>
        </p:nvSpPr>
        <p:spPr>
          <a:xfrm>
            <a:off x="3716555" y="2704094"/>
            <a:ext cx="360040" cy="36003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Left-Up Arrow 7"/>
          <p:cNvSpPr/>
          <p:nvPr/>
        </p:nvSpPr>
        <p:spPr>
          <a:xfrm rot="20108402">
            <a:off x="5640447" y="3796858"/>
            <a:ext cx="362611" cy="1142342"/>
          </a:xfrm>
          <a:prstGeom prst="lef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Left Arrow 9"/>
          <p:cNvSpPr/>
          <p:nvPr/>
        </p:nvSpPr>
        <p:spPr>
          <a:xfrm rot="1916511">
            <a:off x="3801555" y="3234533"/>
            <a:ext cx="2074566" cy="24231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Left Arrow 10"/>
          <p:cNvSpPr/>
          <p:nvPr/>
        </p:nvSpPr>
        <p:spPr>
          <a:xfrm rot="251364">
            <a:off x="1618583" y="2641123"/>
            <a:ext cx="2369285" cy="24231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TextBox 11"/>
          <p:cNvSpPr txBox="1"/>
          <p:nvPr/>
        </p:nvSpPr>
        <p:spPr>
          <a:xfrm>
            <a:off x="3832609" y="2519428"/>
            <a:ext cx="1008112" cy="369332"/>
          </a:xfrm>
          <a:prstGeom prst="rect">
            <a:avLst/>
          </a:prstGeom>
          <a:noFill/>
        </p:spPr>
        <p:txBody>
          <a:bodyPr wrap="square" rtlCol="0">
            <a:spAutoFit/>
          </a:bodyPr>
          <a:lstStyle/>
          <a:p>
            <a:r>
              <a:rPr lang="en-AU" dirty="0" smtClean="0"/>
              <a:t>Ooldea</a:t>
            </a:r>
            <a:endParaRPr lang="en-AU" dirty="0"/>
          </a:p>
        </p:txBody>
      </p:sp>
    </p:spTree>
    <p:extLst>
      <p:ext uri="{BB962C8B-B14F-4D97-AF65-F5344CB8AC3E}">
        <p14:creationId xmlns:p14="http://schemas.microsoft.com/office/powerpoint/2010/main" val="10349687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Nepabunna Mission</a:t>
            </a:r>
            <a:endParaRPr lang="en-AU" dirty="0"/>
          </a:p>
        </p:txBody>
      </p:sp>
      <p:pic>
        <p:nvPicPr>
          <p:cNvPr id="4" name="Content Placeholder 3"/>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179513" y="1412776"/>
            <a:ext cx="5826378" cy="3168352"/>
          </a:xfrm>
        </p:spPr>
      </p:pic>
      <p:sp>
        <p:nvSpPr>
          <p:cNvPr id="5" name="TextBox 4"/>
          <p:cNvSpPr txBox="1"/>
          <p:nvPr/>
        </p:nvSpPr>
        <p:spPr>
          <a:xfrm>
            <a:off x="179512" y="4653136"/>
            <a:ext cx="3600400" cy="523220"/>
          </a:xfrm>
          <a:prstGeom prst="rect">
            <a:avLst/>
          </a:prstGeom>
          <a:noFill/>
        </p:spPr>
        <p:txBody>
          <a:bodyPr wrap="square" rtlCol="0">
            <a:spAutoFit/>
          </a:bodyPr>
          <a:lstStyle/>
          <a:p>
            <a:r>
              <a:rPr lang="en-AU" sz="1400" dirty="0" smtClean="0"/>
              <a:t>https://collections.slsa.sa.gov.au/resource/PRG+1218/34/834C/continue</a:t>
            </a:r>
            <a:endParaRPr lang="en-AU" sz="1400" dirty="0"/>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95936" y="2729680"/>
            <a:ext cx="4712072" cy="3534054"/>
          </a:xfrm>
          <a:prstGeom prst="rect">
            <a:avLst/>
          </a:prstGeom>
        </p:spPr>
      </p:pic>
    </p:spTree>
    <p:extLst>
      <p:ext uri="{BB962C8B-B14F-4D97-AF65-F5344CB8AC3E}">
        <p14:creationId xmlns:p14="http://schemas.microsoft.com/office/powerpoint/2010/main" val="30932775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547664" y="809511"/>
            <a:ext cx="5741368" cy="5455001"/>
          </a:xfrm>
          <a:prstGeom prst="rect">
            <a:avLst/>
          </a:prstGeom>
        </p:spPr>
      </p:pic>
      <p:sp>
        <p:nvSpPr>
          <p:cNvPr id="3" name="Content Placeholder 2"/>
          <p:cNvSpPr>
            <a:spLocks noGrp="1"/>
          </p:cNvSpPr>
          <p:nvPr>
            <p:ph idx="1"/>
          </p:nvPr>
        </p:nvSpPr>
        <p:spPr>
          <a:xfrm>
            <a:off x="5076056" y="1916832"/>
            <a:ext cx="3249996" cy="1993278"/>
          </a:xfrm>
        </p:spPr>
        <p:txBody>
          <a:bodyPr>
            <a:normAutofit/>
          </a:bodyPr>
          <a:lstStyle/>
          <a:p>
            <a:r>
              <a:rPr lang="en-AU" sz="2800" b="1" dirty="0" smtClean="0">
                <a:solidFill>
                  <a:schemeClr val="tx2"/>
                </a:solidFill>
              </a:rPr>
              <a:t>Nepabunna</a:t>
            </a:r>
            <a:endParaRPr lang="en-AU" sz="2800" b="1" dirty="0">
              <a:solidFill>
                <a:schemeClr val="tx2"/>
              </a:solidFill>
            </a:endParaRPr>
          </a:p>
        </p:txBody>
      </p:sp>
      <p:sp>
        <p:nvSpPr>
          <p:cNvPr id="6" name="Content Placeholder 2"/>
          <p:cNvSpPr txBox="1">
            <a:spLocks/>
          </p:cNvSpPr>
          <p:nvPr/>
        </p:nvSpPr>
        <p:spPr>
          <a:xfrm>
            <a:off x="4418348" y="2996952"/>
            <a:ext cx="2511896" cy="8557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AU" sz="2800" b="1" dirty="0" smtClean="0">
                <a:solidFill>
                  <a:schemeClr val="tx2"/>
                </a:solidFill>
              </a:rPr>
              <a:t>Port Augusta</a:t>
            </a:r>
            <a:endParaRPr lang="en-AU" sz="2800" b="1" dirty="0">
              <a:solidFill>
                <a:schemeClr val="tx2"/>
              </a:solidFill>
            </a:endParaRPr>
          </a:p>
        </p:txBody>
      </p:sp>
    </p:spTree>
    <p:extLst>
      <p:ext uri="{BB962C8B-B14F-4D97-AF65-F5344CB8AC3E}">
        <p14:creationId xmlns:p14="http://schemas.microsoft.com/office/powerpoint/2010/main" val="41794073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619672" y="31188"/>
            <a:ext cx="5730452" cy="6732908"/>
          </a:xfrm>
        </p:spPr>
      </p:pic>
      <p:sp>
        <p:nvSpPr>
          <p:cNvPr id="12" name="TextBox 11"/>
          <p:cNvSpPr txBox="1"/>
          <p:nvPr/>
        </p:nvSpPr>
        <p:spPr>
          <a:xfrm>
            <a:off x="3832609" y="2519428"/>
            <a:ext cx="1008112" cy="369332"/>
          </a:xfrm>
          <a:prstGeom prst="rect">
            <a:avLst/>
          </a:prstGeom>
          <a:noFill/>
        </p:spPr>
        <p:txBody>
          <a:bodyPr wrap="square" rtlCol="0">
            <a:spAutoFit/>
          </a:bodyPr>
          <a:lstStyle/>
          <a:p>
            <a:r>
              <a:rPr lang="en-AU" dirty="0" smtClean="0"/>
              <a:t>Ooldea</a:t>
            </a:r>
            <a:endParaRPr lang="en-AU" dirty="0"/>
          </a:p>
        </p:txBody>
      </p:sp>
      <p:sp>
        <p:nvSpPr>
          <p:cNvPr id="9" name="Content Placeholder 2"/>
          <p:cNvSpPr txBox="1">
            <a:spLocks/>
          </p:cNvSpPr>
          <p:nvPr/>
        </p:nvSpPr>
        <p:spPr>
          <a:xfrm>
            <a:off x="2987824" y="548680"/>
            <a:ext cx="2511896" cy="8557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AU" sz="2800" b="1" dirty="0" smtClean="0">
                <a:solidFill>
                  <a:schemeClr val="tx2"/>
                </a:solidFill>
              </a:rPr>
              <a:t>Ernabella</a:t>
            </a:r>
            <a:endParaRPr lang="en-AU" sz="2800" b="1" dirty="0">
              <a:solidFill>
                <a:schemeClr val="tx2"/>
              </a:solidFill>
            </a:endParaRPr>
          </a:p>
        </p:txBody>
      </p:sp>
      <p:sp>
        <p:nvSpPr>
          <p:cNvPr id="13" name="Oval 12"/>
          <p:cNvSpPr/>
          <p:nvPr/>
        </p:nvSpPr>
        <p:spPr>
          <a:xfrm>
            <a:off x="2987824" y="618955"/>
            <a:ext cx="360040" cy="36003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9874503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Ernabella School</a:t>
            </a:r>
            <a:endParaRPr lang="en-AU" dirty="0"/>
          </a:p>
        </p:txBody>
      </p:sp>
      <p:pic>
        <p:nvPicPr>
          <p:cNvPr id="5" name="Picture 4"/>
          <p:cNvPicPr>
            <a:picLocks noChangeAspect="1"/>
          </p:cNvPicPr>
          <p:nvPr/>
        </p:nvPicPr>
        <p:blipFill rotWithShape="1">
          <a:blip r:embed="rId2" cstate="email">
            <a:extLst>
              <a:ext uri="{28A0092B-C50C-407E-A947-70E740481C1C}">
                <a14:useLocalDpi xmlns:a14="http://schemas.microsoft.com/office/drawing/2010/main"/>
              </a:ext>
            </a:extLst>
          </a:blip>
          <a:srcRect l="2315" t="12703" r="4579" b="6124"/>
          <a:stretch/>
        </p:blipFill>
        <p:spPr>
          <a:xfrm>
            <a:off x="4788024" y="1484784"/>
            <a:ext cx="3943927" cy="3648364"/>
          </a:xfrm>
          <a:prstGeom prst="rect">
            <a:avLst/>
          </a:prstGeom>
        </p:spPr>
      </p:pic>
      <p:sp>
        <p:nvSpPr>
          <p:cNvPr id="6" name="TextBox 5"/>
          <p:cNvSpPr txBox="1"/>
          <p:nvPr/>
        </p:nvSpPr>
        <p:spPr>
          <a:xfrm>
            <a:off x="171255" y="5322058"/>
            <a:ext cx="4392488" cy="307777"/>
          </a:xfrm>
          <a:prstGeom prst="rect">
            <a:avLst/>
          </a:prstGeom>
          <a:noFill/>
        </p:spPr>
        <p:txBody>
          <a:bodyPr wrap="square" rtlCol="0">
            <a:spAutoFit/>
          </a:bodyPr>
          <a:lstStyle/>
          <a:p>
            <a:r>
              <a:rPr lang="en-AU" sz="1400" dirty="0" smtClean="0"/>
              <a:t>https://digital.collections.slsa.sa.gov.au/nodes/view/2750</a:t>
            </a:r>
            <a:endParaRPr lang="en-AU" sz="1400" dirty="0"/>
          </a:p>
        </p:txBody>
      </p:sp>
      <p:sp>
        <p:nvSpPr>
          <p:cNvPr id="7" name="TextBox 6"/>
          <p:cNvSpPr txBox="1"/>
          <p:nvPr/>
        </p:nvSpPr>
        <p:spPr>
          <a:xfrm>
            <a:off x="4563743" y="5347993"/>
            <a:ext cx="4392488" cy="307777"/>
          </a:xfrm>
          <a:prstGeom prst="rect">
            <a:avLst/>
          </a:prstGeom>
          <a:noFill/>
        </p:spPr>
        <p:txBody>
          <a:bodyPr wrap="square" rtlCol="0">
            <a:spAutoFit/>
          </a:bodyPr>
          <a:lstStyle/>
          <a:p>
            <a:r>
              <a:rPr lang="en-AU" sz="1400" dirty="0" smtClean="0">
                <a:hlinkClick r:id="rId3"/>
              </a:rPr>
              <a:t>https://digital.collections.slsa.sa.gov.au/nodes/view/2749</a:t>
            </a:r>
            <a:endParaRPr lang="en-AU" sz="1400" dirty="0"/>
          </a:p>
        </p:txBody>
      </p:sp>
      <p:pic>
        <p:nvPicPr>
          <p:cNvPr id="8" name="Content Placeholder 3"/>
          <p:cNvPicPr/>
          <p:nvPr/>
        </p:nvPicPr>
        <p:blipFill rotWithShape="1">
          <a:blip r:embed="rId4" cstate="email">
            <a:extLst>
              <a:ext uri="{28A0092B-C50C-407E-A947-70E740481C1C}">
                <a14:useLocalDpi xmlns:a14="http://schemas.microsoft.com/office/drawing/2010/main"/>
              </a:ext>
            </a:extLst>
          </a:blip>
          <a:srcRect l="42859" t="23538" r="9712" b="40663"/>
          <a:stretch/>
        </p:blipFill>
        <p:spPr bwMode="auto">
          <a:xfrm>
            <a:off x="539552" y="1484784"/>
            <a:ext cx="4024191" cy="364836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024353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2921681" cy="2434282"/>
          </a:xfrm>
        </p:spPr>
        <p:txBody>
          <a:bodyPr/>
          <a:lstStyle/>
          <a:p>
            <a:r>
              <a:rPr lang="en-AU" dirty="0" smtClean="0"/>
              <a:t>Colebrook Homes</a:t>
            </a:r>
            <a:endParaRPr lang="en-AU"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3352985" y="132592"/>
            <a:ext cx="5730452" cy="6732908"/>
          </a:xfrm>
        </p:spPr>
      </p:pic>
      <p:sp>
        <p:nvSpPr>
          <p:cNvPr id="10" name="Left Arrow 9"/>
          <p:cNvSpPr/>
          <p:nvPr/>
        </p:nvSpPr>
        <p:spPr>
          <a:xfrm rot="15596670">
            <a:off x="5689837" y="2176705"/>
            <a:ext cx="2989367" cy="24231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Left Arrow 10"/>
          <p:cNvSpPr/>
          <p:nvPr/>
        </p:nvSpPr>
        <p:spPr>
          <a:xfrm rot="10988768">
            <a:off x="4889287" y="683827"/>
            <a:ext cx="2066719" cy="24231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Left Arrow 8"/>
          <p:cNvSpPr/>
          <p:nvPr/>
        </p:nvSpPr>
        <p:spPr>
          <a:xfrm rot="15596670">
            <a:off x="7034804" y="4200247"/>
            <a:ext cx="1059979" cy="24231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95536" y="2708920"/>
            <a:ext cx="5966691" cy="3925456"/>
          </a:xfrm>
          <a:prstGeom prst="rect">
            <a:avLst/>
          </a:prstGeom>
        </p:spPr>
      </p:pic>
    </p:spTree>
    <p:extLst>
      <p:ext uri="{BB962C8B-B14F-4D97-AF65-F5344CB8AC3E}">
        <p14:creationId xmlns:p14="http://schemas.microsoft.com/office/powerpoint/2010/main" val="11435068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Grieving mother statue at Colebrook Reconciliation Park, Eden Hills</a:t>
            </a:r>
            <a:endParaRPr lang="en-AU"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180611" y="1600200"/>
            <a:ext cx="6782778" cy="4525963"/>
          </a:xfrm>
        </p:spPr>
      </p:pic>
    </p:spTree>
    <p:extLst>
      <p:ext uri="{BB962C8B-B14F-4D97-AF65-F5344CB8AC3E}">
        <p14:creationId xmlns:p14="http://schemas.microsoft.com/office/powerpoint/2010/main" val="27161854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Australian curriculum</a:t>
            </a:r>
            <a:endParaRPr lang="en-AU" dirty="0"/>
          </a:p>
        </p:txBody>
      </p:sp>
      <p:sp>
        <p:nvSpPr>
          <p:cNvPr id="3" name="Content Placeholder 2"/>
          <p:cNvSpPr>
            <a:spLocks noGrp="1"/>
          </p:cNvSpPr>
          <p:nvPr>
            <p:ph idx="1"/>
          </p:nvPr>
        </p:nvSpPr>
        <p:spPr/>
        <p:txBody>
          <a:bodyPr>
            <a:normAutofit fontScale="92500" lnSpcReduction="20000"/>
          </a:bodyPr>
          <a:lstStyle/>
          <a:p>
            <a:pPr marL="0" indent="0">
              <a:buNone/>
            </a:pPr>
            <a:r>
              <a:rPr lang="en-AU" sz="2200" dirty="0" smtClean="0"/>
              <a:t>Drama</a:t>
            </a:r>
          </a:p>
          <a:p>
            <a:r>
              <a:rPr lang="en-AU" sz="2200" dirty="0"/>
              <a:t>By the end of Year 4, students describe and discuss similarities and differences between drama they make, perform and view. They discuss how they and others organise the elements of drama in their drama.</a:t>
            </a:r>
          </a:p>
          <a:p>
            <a:r>
              <a:rPr lang="en-AU" sz="2200" dirty="0"/>
              <a:t>Students use relationships, tension, time and place and narrative structure when improvising and performing devised and scripted drama. They collaborate to plan, make and perform drama that communicates ideas.</a:t>
            </a:r>
          </a:p>
          <a:p>
            <a:pPr marL="0" indent="0">
              <a:buNone/>
            </a:pPr>
            <a:r>
              <a:rPr lang="en-AU" sz="2200" dirty="0" smtClean="0"/>
              <a:t>HASS</a:t>
            </a:r>
          </a:p>
          <a:p>
            <a:r>
              <a:rPr lang="en-AU" sz="2200" dirty="0"/>
              <a:t>Pose questions to investigate people, events, places and </a:t>
            </a:r>
            <a:r>
              <a:rPr lang="en-AU" sz="2200" dirty="0" smtClean="0"/>
              <a:t>issues</a:t>
            </a:r>
          </a:p>
          <a:p>
            <a:r>
              <a:rPr lang="en-AU" sz="2200" dirty="0"/>
              <a:t>Locate and collect information and data from different sources, including observations</a:t>
            </a:r>
          </a:p>
          <a:p>
            <a:r>
              <a:rPr lang="en-AU" sz="2200" dirty="0"/>
              <a:t>Sequence information about people’s lives and events</a:t>
            </a:r>
          </a:p>
          <a:p>
            <a:r>
              <a:rPr lang="en-AU" sz="2200" dirty="0"/>
              <a:t>Examine information to identify different points of view and distinguish facts from opinions</a:t>
            </a:r>
          </a:p>
          <a:p>
            <a:r>
              <a:rPr lang="en-AU" sz="2200" dirty="0"/>
              <a:t>Draw simple conclusions based on analysis of information and data</a:t>
            </a:r>
          </a:p>
        </p:txBody>
      </p:sp>
    </p:spTree>
    <p:extLst>
      <p:ext uri="{BB962C8B-B14F-4D97-AF65-F5344CB8AC3E}">
        <p14:creationId xmlns:p14="http://schemas.microsoft.com/office/powerpoint/2010/main" val="8726731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AU"/>
          </a:p>
        </p:txBody>
      </p:sp>
      <p:sp>
        <p:nvSpPr>
          <p:cNvPr id="3" name="Subtitle 2"/>
          <p:cNvSpPr>
            <a:spLocks noGrp="1"/>
          </p:cNvSpPr>
          <p:nvPr>
            <p:ph type="subTitle" idx="1"/>
          </p:nvPr>
        </p:nvSpPr>
        <p:spPr/>
        <p:txBody>
          <a:bodyPr/>
          <a:lstStyle/>
          <a:p>
            <a:endParaRPr lang="en-AU"/>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99592" y="334600"/>
            <a:ext cx="7153994" cy="6523399"/>
          </a:xfrm>
          <a:prstGeom prst="rect">
            <a:avLst/>
          </a:prstGeom>
          <a:ln>
            <a:solidFill>
              <a:schemeClr val="tx1"/>
            </a:solidFill>
          </a:ln>
        </p:spPr>
      </p:pic>
      <p:sp>
        <p:nvSpPr>
          <p:cNvPr id="7" name="Oval 6"/>
          <p:cNvSpPr/>
          <p:nvPr/>
        </p:nvSpPr>
        <p:spPr>
          <a:xfrm>
            <a:off x="6084168" y="2996952"/>
            <a:ext cx="1296144" cy="108012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Oval 7"/>
          <p:cNvSpPr/>
          <p:nvPr/>
        </p:nvSpPr>
        <p:spPr>
          <a:xfrm>
            <a:off x="1556048" y="341039"/>
            <a:ext cx="1296144" cy="108012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Oval 8"/>
          <p:cNvSpPr/>
          <p:nvPr/>
        </p:nvSpPr>
        <p:spPr>
          <a:xfrm>
            <a:off x="5940152" y="5142020"/>
            <a:ext cx="576064" cy="79208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Oval 9"/>
          <p:cNvSpPr/>
          <p:nvPr/>
        </p:nvSpPr>
        <p:spPr>
          <a:xfrm>
            <a:off x="6192180" y="5844798"/>
            <a:ext cx="684076" cy="108012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Oval 10"/>
          <p:cNvSpPr/>
          <p:nvPr/>
        </p:nvSpPr>
        <p:spPr>
          <a:xfrm>
            <a:off x="2771800" y="2708920"/>
            <a:ext cx="2664296" cy="72008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Oval 11"/>
          <p:cNvSpPr/>
          <p:nvPr/>
        </p:nvSpPr>
        <p:spPr>
          <a:xfrm>
            <a:off x="5436096" y="5138266"/>
            <a:ext cx="576064" cy="79208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7629955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1560" y="692696"/>
            <a:ext cx="7992888" cy="5693866"/>
          </a:xfrm>
          <a:prstGeom prst="rect">
            <a:avLst/>
          </a:prstGeom>
          <a:noFill/>
        </p:spPr>
        <p:txBody>
          <a:bodyPr wrap="square" rtlCol="0">
            <a:spAutoFit/>
          </a:bodyPr>
          <a:lstStyle/>
          <a:p>
            <a:pPr algn="ctr"/>
            <a:r>
              <a:rPr lang="en-AU" sz="2000" b="1" i="1" dirty="0" smtClean="0"/>
              <a:t>Aboriginal and Torres Strait Islander Histories and Cultures Cross-Curriculum Priority </a:t>
            </a:r>
            <a:r>
              <a:rPr lang="en-AU" sz="2000" b="1" dirty="0" smtClean="0"/>
              <a:t>in HASS</a:t>
            </a:r>
            <a:endParaRPr lang="en-AU" sz="2000" b="1" dirty="0"/>
          </a:p>
          <a:p>
            <a:endParaRPr lang="en-AU" smtClean="0"/>
          </a:p>
          <a:p>
            <a:r>
              <a:rPr lang="en-AU" smtClean="0"/>
              <a:t>The </a:t>
            </a:r>
            <a:r>
              <a:rPr lang="en-AU" dirty="0"/>
              <a:t>diverse cultures of Aboriginal </a:t>
            </a:r>
            <a:r>
              <a:rPr lang="en-AU" dirty="0" smtClean="0"/>
              <a:t>… Peoples </a:t>
            </a:r>
            <a:r>
              <a:rPr lang="en-AU" dirty="0"/>
              <a:t>are explored through their</a:t>
            </a:r>
            <a:r>
              <a:rPr lang="en-AU" dirty="0" smtClean="0"/>
              <a:t>:</a:t>
            </a:r>
          </a:p>
          <a:p>
            <a:endParaRPr lang="en-AU" dirty="0"/>
          </a:p>
          <a:p>
            <a:pPr marL="285750" indent="-285750">
              <a:buFont typeface="Arial" pitchFamily="34" charset="0"/>
              <a:buChar char="•"/>
            </a:pPr>
            <a:r>
              <a:rPr lang="en-AU" dirty="0"/>
              <a:t>long and continuous strong connections with Country/Place and their economic, cultural, spiritual and aesthetic value of </a:t>
            </a:r>
            <a:r>
              <a:rPr lang="en-AU" dirty="0" smtClean="0"/>
              <a:t>place .... </a:t>
            </a:r>
          </a:p>
          <a:p>
            <a:pPr marL="285750" indent="-285750">
              <a:buFont typeface="Arial" pitchFamily="34" charset="0"/>
              <a:buChar char="•"/>
            </a:pPr>
            <a:r>
              <a:rPr lang="en-AU" dirty="0" smtClean="0"/>
              <a:t>experiences </a:t>
            </a:r>
            <a:r>
              <a:rPr lang="en-AU" dirty="0"/>
              <a:t>before, during and after European colonisation including the nature of contact with other peoples, and their progress towards recognition and </a:t>
            </a:r>
            <a:r>
              <a:rPr lang="en-AU" dirty="0" smtClean="0"/>
              <a:t>equality …</a:t>
            </a:r>
            <a:endParaRPr lang="en-AU" dirty="0"/>
          </a:p>
          <a:p>
            <a:pPr marL="285750" indent="-285750">
              <a:buFont typeface="Arial" pitchFamily="34" charset="0"/>
              <a:buChar char="•"/>
            </a:pPr>
            <a:endParaRPr lang="en-AU" dirty="0" smtClean="0"/>
          </a:p>
          <a:p>
            <a:r>
              <a:rPr lang="en-AU" dirty="0" smtClean="0"/>
              <a:t>Students explore how</a:t>
            </a:r>
          </a:p>
          <a:p>
            <a:pPr marL="285750" indent="-285750">
              <a:buFont typeface="Arial" pitchFamily="34" charset="0"/>
              <a:buChar char="•"/>
            </a:pPr>
            <a:r>
              <a:rPr lang="en-AU" dirty="0" smtClean="0"/>
              <a:t>… </a:t>
            </a:r>
            <a:r>
              <a:rPr lang="en-AU" dirty="0"/>
              <a:t>groups express their particular identities, and come to understand how group belonging influences perceptions of </a:t>
            </a:r>
            <a:r>
              <a:rPr lang="en-AU" dirty="0" smtClean="0"/>
              <a:t>others.</a:t>
            </a:r>
            <a:endParaRPr lang="en-AU" dirty="0"/>
          </a:p>
          <a:p>
            <a:pPr marL="285750" indent="-285750">
              <a:buFont typeface="Arial" pitchFamily="34" charset="0"/>
              <a:buChar char="•"/>
            </a:pPr>
            <a:endParaRPr lang="en-AU" dirty="0" smtClean="0"/>
          </a:p>
          <a:p>
            <a:pPr marL="285750" indent="-285750">
              <a:buFont typeface="Arial" pitchFamily="34" charset="0"/>
              <a:buChar char="•"/>
            </a:pPr>
            <a:r>
              <a:rPr lang="en-AU" dirty="0" smtClean="0"/>
              <a:t>use </a:t>
            </a:r>
            <a:r>
              <a:rPr lang="en-AU" dirty="0"/>
              <a:t>of primary and secondary sources, including oral histories, gives students opportunities to see events through multiple perspectives, and to empathise and ethically consider the investigation, preservation and conservation of sites of significance to </a:t>
            </a:r>
            <a:r>
              <a:rPr lang="en-AU" dirty="0" smtClean="0"/>
              <a:t>Aboriginal …Peoples.</a:t>
            </a:r>
            <a:endParaRPr lang="en-AU" dirty="0"/>
          </a:p>
          <a:p>
            <a:endParaRPr lang="en-AU" dirty="0"/>
          </a:p>
        </p:txBody>
      </p:sp>
    </p:spTree>
    <p:extLst>
      <p:ext uri="{BB962C8B-B14F-4D97-AF65-F5344CB8AC3E}">
        <p14:creationId xmlns:p14="http://schemas.microsoft.com/office/powerpoint/2010/main" val="37865248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www.hass-sa.asn.au/resources</a:t>
            </a:r>
            <a:endParaRPr lang="en-AU" dirty="0"/>
          </a:p>
        </p:txBody>
      </p:sp>
      <p:sp>
        <p:nvSpPr>
          <p:cNvPr id="3" name="Content Placeholder 2"/>
          <p:cNvSpPr>
            <a:spLocks noGrp="1"/>
          </p:cNvSpPr>
          <p:nvPr>
            <p:ph idx="1"/>
          </p:nvPr>
        </p:nvSpPr>
        <p:spPr>
          <a:xfrm>
            <a:off x="539552" y="1554577"/>
            <a:ext cx="6048672" cy="3818640"/>
          </a:xfrm>
        </p:spPr>
        <p:txBody>
          <a:bodyPr>
            <a:normAutofit/>
          </a:bodyPr>
          <a:lstStyle/>
          <a:p>
            <a:r>
              <a:rPr lang="en-AU" sz="2200" dirty="0" smtClean="0"/>
              <a:t>Aboriginal history role play scripts (multiple)</a:t>
            </a:r>
          </a:p>
          <a:p>
            <a:r>
              <a:rPr lang="en-AU" sz="2200" dirty="0" smtClean="0"/>
              <a:t>Teaching about Aboriginal art and the Dreaming slide show and notes</a:t>
            </a:r>
          </a:p>
          <a:p>
            <a:r>
              <a:rPr lang="en-AU" sz="2200" i="1" dirty="0" smtClean="0"/>
              <a:t>Ngadjuri: Aboriginal people of the Mid North Region of South Australia </a:t>
            </a:r>
            <a:r>
              <a:rPr lang="en-AU" sz="2200" dirty="0" smtClean="0"/>
              <a:t>(book)</a:t>
            </a:r>
          </a:p>
          <a:p>
            <a:r>
              <a:rPr lang="en-AU" sz="2200" i="1" dirty="0" smtClean="0"/>
              <a:t>Songs for Aboriginal Studies and Reconciliation </a:t>
            </a:r>
            <a:r>
              <a:rPr lang="en-AU" sz="2200" dirty="0" smtClean="0"/>
              <a:t>songbook and CD by Buck McKenzie</a:t>
            </a:r>
          </a:p>
          <a:p>
            <a:r>
              <a:rPr lang="en-AU" sz="2200" dirty="0" smtClean="0"/>
              <a:t>Backing tracks for Buck’s songs so children can easily sing along</a:t>
            </a:r>
          </a:p>
          <a:p>
            <a:r>
              <a:rPr lang="en-AU" sz="2200" dirty="0" smtClean="0"/>
              <a:t>and other Aboriginal studies downloads</a:t>
            </a:r>
            <a:endParaRPr lang="en-AU" sz="2600" dirty="0" smtClean="0"/>
          </a:p>
          <a:p>
            <a:pPr marL="0" indent="0">
              <a:buNone/>
            </a:pPr>
            <a:endParaRPr lang="en-AU" sz="4000" dirty="0" smtClean="0"/>
          </a:p>
        </p:txBody>
      </p:sp>
      <p:pic>
        <p:nvPicPr>
          <p:cNvPr id="1026" name="Picture 2" descr="http://www.hass-sa.asn.au/files/cache/c076c4a1a5f3c03de7cf82bcc69ddb3f_f10.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23461" y="1268760"/>
            <a:ext cx="1635623" cy="2322585"/>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www.hass-sa.asn.au/files/8713/5383/9417/Cover_of_songbook_sml.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723461" y="3817558"/>
            <a:ext cx="1635623" cy="2330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78762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682752" cy="2146250"/>
          </a:xfrm>
        </p:spPr>
        <p:txBody>
          <a:bodyPr>
            <a:normAutofit fontScale="90000"/>
          </a:bodyPr>
          <a:lstStyle/>
          <a:p>
            <a:pPr algn="l"/>
            <a:r>
              <a:rPr lang="en-AU" dirty="0" smtClean="0"/>
              <a:t>River </a:t>
            </a:r>
            <a:r>
              <a:rPr lang="en-AU" dirty="0"/>
              <a:t>Murray, </a:t>
            </a:r>
            <a:r>
              <a:rPr lang="en-AU" sz="3600" dirty="0"/>
              <a:t>painted by George French </a:t>
            </a:r>
            <a:r>
              <a:rPr lang="en-AU" sz="3600" dirty="0" err="1"/>
              <a:t>Angas</a:t>
            </a:r>
            <a:r>
              <a:rPr lang="en-AU" sz="3600" dirty="0"/>
              <a:t> 1846</a:t>
            </a:r>
          </a:p>
        </p:txBody>
      </p:sp>
      <p:sp>
        <p:nvSpPr>
          <p:cNvPr id="6" name="TextBox 5"/>
          <p:cNvSpPr txBox="1"/>
          <p:nvPr/>
        </p:nvSpPr>
        <p:spPr>
          <a:xfrm>
            <a:off x="5399972" y="4041770"/>
            <a:ext cx="3276484" cy="1754326"/>
          </a:xfrm>
          <a:prstGeom prst="rect">
            <a:avLst/>
          </a:prstGeom>
          <a:noFill/>
        </p:spPr>
        <p:txBody>
          <a:bodyPr wrap="square" rtlCol="0">
            <a:spAutoFit/>
          </a:bodyPr>
          <a:lstStyle/>
          <a:p>
            <a:r>
              <a:rPr lang="en-AU" dirty="0" smtClean="0"/>
              <a:t>Above: Up river where fresh water allows gum trees to grow healthily.</a:t>
            </a:r>
          </a:p>
          <a:p>
            <a:endParaRPr lang="en-AU" dirty="0"/>
          </a:p>
          <a:p>
            <a:r>
              <a:rPr lang="en-AU" dirty="0" smtClean="0"/>
              <a:t>Left: Near Tailem </a:t>
            </a:r>
            <a:r>
              <a:rPr lang="en-AU" dirty="0"/>
              <a:t>Bend, </a:t>
            </a:r>
            <a:r>
              <a:rPr lang="en-AU" dirty="0" smtClean="0"/>
              <a:t>where river water was brackish (salty). </a:t>
            </a:r>
          </a:p>
        </p:txBody>
      </p:sp>
      <p:pic>
        <p:nvPicPr>
          <p:cNvPr id="1026" name="Picture 2" descr="C:\Users\AMD\Desktop\My Files\Documents\Songs for Aboriginal studies and Reconciliation\2018 PD\Role play\River Murray Lake Alexandrina_George Angas 1846.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456497" y="2492896"/>
            <a:ext cx="4943475" cy="363081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211959" y="548680"/>
            <a:ext cx="4585441" cy="3302884"/>
          </a:xfrm>
          <a:prstGeom prst="rect">
            <a:avLst/>
          </a:prstGeom>
        </p:spPr>
      </p:pic>
    </p:spTree>
    <p:extLst>
      <p:ext uri="{BB962C8B-B14F-4D97-AF65-F5344CB8AC3E}">
        <p14:creationId xmlns:p14="http://schemas.microsoft.com/office/powerpoint/2010/main" val="42472219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3600" dirty="0" smtClean="0"/>
              <a:t>Departure of Sturt in search of inland sea</a:t>
            </a:r>
            <a:endParaRPr lang="en-AU" sz="36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899592" y="1196751"/>
            <a:ext cx="7488832" cy="5168857"/>
          </a:xfrm>
        </p:spPr>
      </p:pic>
    </p:spTree>
    <p:extLst>
      <p:ext uri="{BB962C8B-B14F-4D97-AF65-F5344CB8AC3E}">
        <p14:creationId xmlns:p14="http://schemas.microsoft.com/office/powerpoint/2010/main" val="4336656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Adelaide 1846, George French </a:t>
            </a:r>
            <a:r>
              <a:rPr lang="en-AU" dirty="0" err="1" smtClean="0"/>
              <a:t>Angas</a:t>
            </a:r>
            <a:endParaRPr lang="en-AU"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259632" y="1340768"/>
            <a:ext cx="6768752" cy="5125075"/>
          </a:xfrm>
        </p:spPr>
      </p:pic>
    </p:spTree>
    <p:extLst>
      <p:ext uri="{BB962C8B-B14F-4D97-AF65-F5344CB8AC3E}">
        <p14:creationId xmlns:p14="http://schemas.microsoft.com/office/powerpoint/2010/main" val="39377712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southernflinders-midnorth.com.au/images/maps/province1850.pn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b="8935"/>
          <a:stretch/>
        </p:blipFill>
        <p:spPr bwMode="auto">
          <a:xfrm>
            <a:off x="3779911" y="404664"/>
            <a:ext cx="4716541" cy="590465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187624" y="1772816"/>
            <a:ext cx="2088232" cy="2616101"/>
          </a:xfrm>
          <a:prstGeom prst="rect">
            <a:avLst/>
          </a:prstGeom>
          <a:noFill/>
        </p:spPr>
        <p:txBody>
          <a:bodyPr wrap="square" rtlCol="0">
            <a:spAutoFit/>
          </a:bodyPr>
          <a:lstStyle/>
          <a:p>
            <a:r>
              <a:rPr lang="en-AU" sz="3200" dirty="0" smtClean="0"/>
              <a:t>The Province 1850 </a:t>
            </a:r>
          </a:p>
          <a:p>
            <a:endParaRPr lang="en-AU" sz="3200" dirty="0" smtClean="0"/>
          </a:p>
          <a:p>
            <a:r>
              <a:rPr lang="en-AU" dirty="0" smtClean="0"/>
              <a:t>from </a:t>
            </a:r>
            <a:r>
              <a:rPr lang="en-AU" i="1" dirty="0" smtClean="0"/>
              <a:t>The Atlas of South Australia</a:t>
            </a:r>
            <a:endParaRPr lang="en-AU" dirty="0"/>
          </a:p>
        </p:txBody>
      </p:sp>
    </p:spTree>
    <p:extLst>
      <p:ext uri="{BB962C8B-B14F-4D97-AF65-F5344CB8AC3E}">
        <p14:creationId xmlns:p14="http://schemas.microsoft.com/office/powerpoint/2010/main" val="2510201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Port Augusta</a:t>
            </a:r>
            <a:endParaRPr lang="en-AU" dirty="0"/>
          </a:p>
        </p:txBody>
      </p:sp>
      <p:pic>
        <p:nvPicPr>
          <p:cNvPr id="3" name="Picture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90600" y="1552575"/>
            <a:ext cx="7162800" cy="3638261"/>
          </a:xfrm>
          <a:prstGeom prst="rect">
            <a:avLst/>
          </a:prstGeom>
        </p:spPr>
      </p:pic>
      <p:sp>
        <p:nvSpPr>
          <p:cNvPr id="4" name="TextBox 3"/>
          <p:cNvSpPr txBox="1"/>
          <p:nvPr/>
        </p:nvSpPr>
        <p:spPr>
          <a:xfrm>
            <a:off x="2555776" y="5877272"/>
            <a:ext cx="3251531" cy="369332"/>
          </a:xfrm>
          <a:prstGeom prst="rect">
            <a:avLst/>
          </a:prstGeom>
          <a:noFill/>
        </p:spPr>
        <p:txBody>
          <a:bodyPr wrap="none" rtlCol="0">
            <a:spAutoFit/>
          </a:bodyPr>
          <a:lstStyle/>
          <a:p>
            <a:r>
              <a:rPr lang="en-AU" dirty="0"/>
              <a:t>by William </a:t>
            </a:r>
            <a:r>
              <a:rPr lang="en-AU" dirty="0" err="1"/>
              <a:t>Crowthers</a:t>
            </a:r>
            <a:r>
              <a:rPr lang="en-AU" dirty="0"/>
              <a:t> </a:t>
            </a:r>
            <a:r>
              <a:rPr lang="en-AU" dirty="0" err="1" smtClean="0"/>
              <a:t>Fitler</a:t>
            </a:r>
            <a:r>
              <a:rPr lang="en-AU" dirty="0" smtClean="0"/>
              <a:t> 1886</a:t>
            </a:r>
            <a:endParaRPr lang="en-AU" dirty="0"/>
          </a:p>
        </p:txBody>
      </p:sp>
    </p:spTree>
    <p:extLst>
      <p:ext uri="{BB962C8B-B14F-4D97-AF65-F5344CB8AC3E}">
        <p14:creationId xmlns:p14="http://schemas.microsoft.com/office/powerpoint/2010/main" val="7892133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To Poonindie by ship from Adelaide</a:t>
            </a:r>
            <a:endParaRPr lang="en-AU" dirty="0"/>
          </a:p>
        </p:txBody>
      </p:sp>
      <p:pic>
        <p:nvPicPr>
          <p:cNvPr id="4" name="Content Placeholder 3"/>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2051720" y="1196752"/>
            <a:ext cx="5147918" cy="4903727"/>
          </a:xfrm>
        </p:spPr>
      </p:pic>
      <p:sp>
        <p:nvSpPr>
          <p:cNvPr id="6" name="Curved Left Arrow 5"/>
          <p:cNvSpPr/>
          <p:nvPr/>
        </p:nvSpPr>
        <p:spPr>
          <a:xfrm rot="5613317">
            <a:off x="4382387" y="4452017"/>
            <a:ext cx="365760" cy="1375794"/>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Tree>
    <p:extLst>
      <p:ext uri="{BB962C8B-B14F-4D97-AF65-F5344CB8AC3E}">
        <p14:creationId xmlns:p14="http://schemas.microsoft.com/office/powerpoint/2010/main" val="36658670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Point Pearce Mission</a:t>
            </a:r>
            <a:endParaRPr lang="en-AU" dirty="0"/>
          </a:p>
        </p:txBody>
      </p:sp>
      <p:pic>
        <p:nvPicPr>
          <p:cNvPr id="4" name="Content Placeholder 3"/>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683568" y="1268760"/>
            <a:ext cx="5741368" cy="5455001"/>
          </a:xfrm>
        </p:spPr>
      </p:pic>
      <p:sp>
        <p:nvSpPr>
          <p:cNvPr id="6" name="Rectangle 5"/>
          <p:cNvSpPr/>
          <p:nvPr/>
        </p:nvSpPr>
        <p:spPr>
          <a:xfrm>
            <a:off x="3419872" y="4302761"/>
            <a:ext cx="369012"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Box 2"/>
          <p:cNvSpPr txBox="1"/>
          <p:nvPr/>
        </p:nvSpPr>
        <p:spPr>
          <a:xfrm>
            <a:off x="6516216" y="2456102"/>
            <a:ext cx="2016224" cy="2031325"/>
          </a:xfrm>
          <a:prstGeom prst="rect">
            <a:avLst/>
          </a:prstGeom>
          <a:noFill/>
        </p:spPr>
        <p:txBody>
          <a:bodyPr wrap="square" rtlCol="0">
            <a:spAutoFit/>
          </a:bodyPr>
          <a:lstStyle/>
          <a:p>
            <a:r>
              <a:rPr lang="en-AU" dirty="0" smtClean="0"/>
              <a:t>The red dot shows the location of the Point Pearce Mission on what was once all Narungga land (green)</a:t>
            </a:r>
            <a:endParaRPr lang="en-AU" dirty="0"/>
          </a:p>
        </p:txBody>
      </p:sp>
    </p:spTree>
    <p:extLst>
      <p:ext uri="{BB962C8B-B14F-4D97-AF65-F5344CB8AC3E}">
        <p14:creationId xmlns:p14="http://schemas.microsoft.com/office/powerpoint/2010/main" val="271347678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490</TotalTime>
  <Words>496</Words>
  <Application>Microsoft Office PowerPoint</Application>
  <PresentationFormat>On-screen Show (4:3)</PresentationFormat>
  <Paragraphs>67</Paragraphs>
  <Slides>21</Slides>
  <Notes>2</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Aboriginal history of SA since 1800</vt:lpstr>
      <vt:lpstr>PowerPoint Presentation</vt:lpstr>
      <vt:lpstr>River Murray, painted by George French Angas 1846</vt:lpstr>
      <vt:lpstr>Departure of Sturt in search of inland sea</vt:lpstr>
      <vt:lpstr>Adelaide 1846, George French Angas</vt:lpstr>
      <vt:lpstr>PowerPoint Presentation</vt:lpstr>
      <vt:lpstr>Port Augusta</vt:lpstr>
      <vt:lpstr>To Poonindie by ship from Adelaide</vt:lpstr>
      <vt:lpstr>Point Pearce Mission</vt:lpstr>
      <vt:lpstr>Train line Pt Augusta to Marree</vt:lpstr>
      <vt:lpstr>South Australia 1890</vt:lpstr>
      <vt:lpstr>Trainline through Ooldea to WA</vt:lpstr>
      <vt:lpstr>Nepabunna Mission</vt:lpstr>
      <vt:lpstr>PowerPoint Presentation</vt:lpstr>
      <vt:lpstr>PowerPoint Presentation</vt:lpstr>
      <vt:lpstr>Ernabella School</vt:lpstr>
      <vt:lpstr>Colebrook Homes</vt:lpstr>
      <vt:lpstr>Grieving mother statue at Colebrook Reconciliation Park, Eden Hills</vt:lpstr>
      <vt:lpstr>Australian curriculum</vt:lpstr>
      <vt:lpstr>PowerPoint Presentation</vt:lpstr>
      <vt:lpstr>www.hass-sa.asn.au/resources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Aboriginal history of SA since 1800</dc:title>
  <dc:creator>A&amp;P</dc:creator>
  <cp:lastModifiedBy>A&amp;P</cp:lastModifiedBy>
  <cp:revision>28</cp:revision>
  <dcterms:created xsi:type="dcterms:W3CDTF">2019-03-24T05:38:49Z</dcterms:created>
  <dcterms:modified xsi:type="dcterms:W3CDTF">2019-04-01T09:39:38Z</dcterms:modified>
</cp:coreProperties>
</file>